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9" r:id="rId2"/>
    <p:sldId id="288" r:id="rId3"/>
    <p:sldId id="307" r:id="rId4"/>
    <p:sldId id="314" r:id="rId5"/>
    <p:sldId id="313" r:id="rId6"/>
    <p:sldId id="347" r:id="rId7"/>
    <p:sldId id="348" r:id="rId8"/>
    <p:sldId id="351" r:id="rId9"/>
    <p:sldId id="323" r:id="rId10"/>
    <p:sldId id="308" r:id="rId11"/>
    <p:sldId id="294" r:id="rId12"/>
    <p:sldId id="310" r:id="rId13"/>
    <p:sldId id="324" r:id="rId14"/>
    <p:sldId id="327" r:id="rId15"/>
    <p:sldId id="301" r:id="rId16"/>
    <p:sldId id="360" r:id="rId17"/>
    <p:sldId id="298" r:id="rId18"/>
    <p:sldId id="303" r:id="rId19"/>
    <p:sldId id="311" r:id="rId20"/>
    <p:sldId id="335" r:id="rId21"/>
    <p:sldId id="336" r:id="rId22"/>
    <p:sldId id="350" r:id="rId23"/>
    <p:sldId id="365" r:id="rId24"/>
    <p:sldId id="361" r:id="rId25"/>
    <p:sldId id="363" r:id="rId26"/>
    <p:sldId id="309" r:id="rId27"/>
    <p:sldId id="312" r:id="rId28"/>
    <p:sldId id="359" r:id="rId29"/>
    <p:sldId id="315" r:id="rId30"/>
    <p:sldId id="349" r:id="rId31"/>
    <p:sldId id="295" r:id="rId32"/>
    <p:sldId id="316" r:id="rId33"/>
    <p:sldId id="317" r:id="rId34"/>
    <p:sldId id="366" r:id="rId35"/>
    <p:sldId id="322" r:id="rId36"/>
    <p:sldId id="321" r:id="rId37"/>
    <p:sldId id="319" r:id="rId38"/>
    <p:sldId id="318" r:id="rId39"/>
    <p:sldId id="320" r:id="rId40"/>
    <p:sldId id="275" r:id="rId41"/>
    <p:sldId id="277" r:id="rId42"/>
    <p:sldId id="367" r:id="rId43"/>
    <p:sldId id="346" r:id="rId44"/>
    <p:sldId id="330" r:id="rId45"/>
    <p:sldId id="334" r:id="rId46"/>
    <p:sldId id="344" r:id="rId47"/>
    <p:sldId id="345" r:id="rId48"/>
    <p:sldId id="364" r:id="rId49"/>
    <p:sldId id="353" r:id="rId50"/>
    <p:sldId id="354" r:id="rId51"/>
    <p:sldId id="355" r:id="rId52"/>
    <p:sldId id="356" r:id="rId53"/>
    <p:sldId id="357" r:id="rId54"/>
    <p:sldId id="362" r:id="rId5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88"/>
            <p14:sldId id="307"/>
            <p14:sldId id="314"/>
            <p14:sldId id="313"/>
            <p14:sldId id="347"/>
            <p14:sldId id="348"/>
            <p14:sldId id="351"/>
            <p14:sldId id="323"/>
            <p14:sldId id="308"/>
            <p14:sldId id="294"/>
            <p14:sldId id="310"/>
            <p14:sldId id="324"/>
            <p14:sldId id="327"/>
            <p14:sldId id="301"/>
            <p14:sldId id="360"/>
            <p14:sldId id="298"/>
            <p14:sldId id="303"/>
            <p14:sldId id="311"/>
            <p14:sldId id="335"/>
            <p14:sldId id="336"/>
            <p14:sldId id="350"/>
            <p14:sldId id="365"/>
            <p14:sldId id="361"/>
            <p14:sldId id="363"/>
            <p14:sldId id="309"/>
            <p14:sldId id="312"/>
            <p14:sldId id="359"/>
            <p14:sldId id="315"/>
            <p14:sldId id="349"/>
            <p14:sldId id="295"/>
            <p14:sldId id="316"/>
            <p14:sldId id="317"/>
            <p14:sldId id="366"/>
            <p14:sldId id="322"/>
            <p14:sldId id="321"/>
            <p14:sldId id="319"/>
            <p14:sldId id="318"/>
            <p14:sldId id="320"/>
            <p14:sldId id="275"/>
            <p14:sldId id="277"/>
            <p14:sldId id="367"/>
            <p14:sldId id="346"/>
            <p14:sldId id="330"/>
            <p14:sldId id="334"/>
            <p14:sldId id="344"/>
            <p14:sldId id="345"/>
            <p14:sldId id="364"/>
            <p14:sldId id="353"/>
            <p14:sldId id="354"/>
            <p14:sldId id="355"/>
            <p14:sldId id="356"/>
            <p14:sldId id="357"/>
            <p14:sldId id="362"/>
          </p14:sldIdLst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91" d="100"/>
          <a:sy n="91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042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n-US" dirty="0" smtClean="0"/>
              <a:t>GearUp 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 dirty="0" smtClean="0"/>
              <a:t>7/10/2015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226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298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2289"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b="1" dirty="0"/>
              <a:t>Sections</a:t>
            </a:r>
            <a:endParaRPr lang="en-US" dirty="0"/>
          </a:p>
          <a:p>
            <a:pPr lvl="0"/>
            <a:r>
              <a:rPr lang="en-US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Notes</a:t>
            </a:r>
          </a:p>
          <a:p>
            <a:pPr lvl="0"/>
            <a:r>
              <a:rPr lang="en-US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dirty="0"/>
              <a:t>Keep in mind the font size (important for accessibility, visibility, videotaping, and online production)</a:t>
            </a:r>
          </a:p>
          <a:p>
            <a:pPr lvl="0"/>
            <a:endParaRPr lang="en-US" dirty="0"/>
          </a:p>
          <a:p>
            <a:pPr lvl="0">
              <a:buFontTx/>
              <a:buNone/>
            </a:pPr>
            <a:r>
              <a:rPr lang="en-US" b="1" dirty="0"/>
              <a:t>Coordinated colors </a:t>
            </a:r>
          </a:p>
          <a:p>
            <a:pPr lvl="0">
              <a:buFontTx/>
              <a:buNone/>
            </a:pPr>
            <a:r>
              <a:rPr lang="en-US" dirty="0"/>
              <a:t>Pay particular attention to the graphs, charts, and text boxes. </a:t>
            </a:r>
          </a:p>
          <a:p>
            <a:pPr lvl="0"/>
            <a:r>
              <a:rPr lang="en-US" dirty="0"/>
              <a:t>Consider that attendees will print in black and white or grayscale. Run a test print to make sure your colors work when printed in pure black and white and grayscale.</a:t>
            </a:r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b="1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a- a talk, experiential elements, &amp; (hopefully) group discussion; </a:t>
            </a:r>
          </a:p>
          <a:p>
            <a:r>
              <a:rPr lang="en-US" dirty="0" smtClean="0">
                <a:effectLst/>
              </a:rPr>
              <a:t>b- brief presentation of sociological &amp; neurobiological factors in community formation &amp; identity;</a:t>
            </a:r>
          </a:p>
          <a:p>
            <a:r>
              <a:rPr lang="en-US" dirty="0" smtClean="0">
                <a:effectLst/>
              </a:rPr>
              <a:t>c- coming out: why, when, how, where.. and why not. </a:t>
            </a:r>
          </a:p>
          <a:p>
            <a:r>
              <a:rPr lang="en-US" dirty="0" smtClean="0">
                <a:effectLst/>
              </a:rPr>
              <a:t>d- kink: a lifestyle, a sexual expression, a weekend hobby? generational considerations </a:t>
            </a:r>
          </a:p>
          <a:p>
            <a:r>
              <a:rPr lang="en-US" dirty="0" smtClean="0">
                <a:effectLst/>
              </a:rPr>
              <a:t>e- Coming out about roles, goals, holes, &amp; limits;</a:t>
            </a:r>
            <a:endParaRPr lang="en-US" dirty="0" smtClean="0"/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2/17/2012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 smtClean="0"/>
          </a:p>
        </p:txBody>
      </p:sp>
      <p:sp>
        <p:nvSpPr>
          <p:cNvPr id="7168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812B5-8E85-44D3-9698-3B5DFF0B759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168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Heal the past, Embrace the Present, Plan the Future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Comparing</a:t>
            </a:r>
            <a:r>
              <a:rPr lang="en-US" baseline="0" dirty="0" smtClean="0"/>
              <a:t> Western and Eastern worldviews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91E2-DF9A-47C4-A2C2-15C03BA6302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0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0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 presentation content by restating the important points from the lessons.</a:t>
            </a:r>
          </a:p>
          <a:p>
            <a:r>
              <a:rPr lang="en-US" dirty="0" smtClean="0"/>
              <a:t>What do you want the audience to remember when they leave your presentation?</a:t>
            </a:r>
          </a:p>
          <a:p>
            <a:endParaRPr lang="en-US" dirty="0" smtClean="0"/>
          </a:p>
          <a:p>
            <a:r>
              <a:rPr lang="en-US" dirty="0" smtClean="0"/>
              <a:t>Save your presentation to a video for easy distribution (To create a video, click the File tab, and then click Share.  Under File Types, click Create a Video.)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 smtClean="0"/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463550"/>
            <a:ext cx="4692650" cy="35194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454" y="4240528"/>
            <a:ext cx="6484868" cy="467660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 smtClean="0"/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463550"/>
            <a:ext cx="4692650" cy="35194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454" y="4240528"/>
            <a:ext cx="6484868" cy="467660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GearUp 2015: 7/10/2015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GearUp 2015: 7/10/2015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Cal Domingue, LMFT: Coming Out as Kinky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7/8/2015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GearUp 2015: 7/10/2015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Cal Domingue, LMFT: Coming Out as Kinky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Coming Out as Kinky</a:t>
            </a:r>
            <a:br>
              <a:rPr lang="en-US" dirty="0" smtClean="0"/>
            </a:br>
            <a:r>
              <a:rPr lang="en-US" sz="2800" dirty="0" smtClean="0"/>
              <a:t>GearUp 2015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Cal Domingue, MFT</a:t>
            </a:r>
          </a:p>
          <a:p>
            <a:r>
              <a:rPr lang="en-US" sz="2400" dirty="0" smtClean="0">
                <a:latin typeface="+mn-lt"/>
              </a:rPr>
              <a:t>7/10/15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Dave Robson: 5 Pillars</a:t>
            </a:r>
          </a:p>
          <a:p>
            <a:pPr lvl="1"/>
            <a:r>
              <a:rPr lang="en-US" dirty="0" smtClean="0"/>
              <a:t>Know yourself; passion; trust your heart</a:t>
            </a:r>
          </a:p>
          <a:p>
            <a:pPr lvl="1"/>
            <a:r>
              <a:rPr lang="en-US" dirty="0" smtClean="0"/>
              <a:t>Build awareness; positive mindset </a:t>
            </a:r>
          </a:p>
          <a:p>
            <a:r>
              <a:rPr lang="en-US" dirty="0"/>
              <a:t>Uplift Program: </a:t>
            </a:r>
            <a:r>
              <a:rPr lang="en-US" dirty="0" smtClean="0"/>
              <a:t>Murray &amp; Fortinberry</a:t>
            </a:r>
          </a:p>
          <a:p>
            <a:pPr lvl="1"/>
            <a:r>
              <a:rPr lang="en-US" dirty="0" smtClean="0"/>
              <a:t>Connection </a:t>
            </a:r>
            <a:r>
              <a:rPr lang="en-US" dirty="0"/>
              <a:t>to </a:t>
            </a:r>
            <a:r>
              <a:rPr lang="en-US" dirty="0" smtClean="0"/>
              <a:t>others; self-esteem</a:t>
            </a:r>
          </a:p>
          <a:p>
            <a:pPr lvl="1"/>
            <a:r>
              <a:rPr lang="en-US" dirty="0" smtClean="0"/>
              <a:t>Connection </a:t>
            </a:r>
            <a:r>
              <a:rPr lang="en-US" dirty="0"/>
              <a:t>to </a:t>
            </a:r>
            <a:r>
              <a:rPr lang="en-US" dirty="0" smtClean="0"/>
              <a:t>your body, nature, spirituality</a:t>
            </a:r>
          </a:p>
          <a:p>
            <a:r>
              <a:rPr lang="en-US" dirty="0" smtClean="0"/>
              <a:t>Dalai Lama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 right to be </a:t>
            </a:r>
            <a:r>
              <a:rPr lang="en-US" dirty="0" smtClean="0"/>
              <a:t>happy; happiness =  a </a:t>
            </a:r>
            <a:r>
              <a:rPr lang="en-US" dirty="0"/>
              <a:t>sense of </a:t>
            </a:r>
            <a:r>
              <a:rPr lang="en-US" dirty="0" smtClean="0"/>
              <a:t>wellbeing</a:t>
            </a:r>
          </a:p>
          <a:p>
            <a:pPr lvl="1"/>
            <a:r>
              <a:rPr lang="en-US" dirty="0" smtClean="0"/>
              <a:t>How we </a:t>
            </a:r>
            <a:r>
              <a:rPr lang="en-US" dirty="0"/>
              <a:t>perceive our situation; how satisfied we are </a:t>
            </a:r>
            <a:endParaRPr lang="en-US" dirty="0" smtClean="0"/>
          </a:p>
          <a:p>
            <a:pPr lvl="1"/>
            <a:r>
              <a:rPr lang="en-US" dirty="0" smtClean="0"/>
              <a:t>Impacted </a:t>
            </a:r>
            <a:r>
              <a:rPr lang="en-US" dirty="0"/>
              <a:t>by our mindset and perceptions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physical needs must be met: food, clothing, shelter</a:t>
            </a:r>
          </a:p>
          <a:p>
            <a:pPr lvl="1"/>
            <a:r>
              <a:rPr lang="en-US" dirty="0"/>
              <a:t>Love, affection, closeness, &amp; compassion bring happiness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15850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Happiness: common threads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needs met</a:t>
            </a:r>
          </a:p>
          <a:p>
            <a:pPr lvl="1"/>
            <a:r>
              <a:rPr lang="en-US" dirty="0" smtClean="0"/>
              <a:t>Plan to provide for yourself</a:t>
            </a:r>
          </a:p>
          <a:p>
            <a:r>
              <a:rPr lang="en-US" dirty="0" smtClean="0"/>
              <a:t>A choice</a:t>
            </a:r>
          </a:p>
          <a:p>
            <a:r>
              <a:rPr lang="en-US" dirty="0" smtClean="0"/>
              <a:t>An attitude</a:t>
            </a:r>
          </a:p>
          <a:p>
            <a:r>
              <a:rPr lang="en-US" dirty="0" smtClean="0"/>
              <a:t>Involves self-awareness</a:t>
            </a:r>
          </a:p>
          <a:p>
            <a:pPr lvl="1"/>
            <a:r>
              <a:rPr lang="en-US" dirty="0" smtClean="0"/>
              <a:t>What actions bring you satisfaction (accomplishment)</a:t>
            </a:r>
          </a:p>
          <a:p>
            <a:pPr lvl="1"/>
            <a:r>
              <a:rPr lang="en-US" dirty="0" smtClean="0"/>
              <a:t>What actions bring you joy</a:t>
            </a:r>
          </a:p>
          <a:p>
            <a:pPr lvl="1"/>
            <a:r>
              <a:rPr lang="en-US" dirty="0" smtClean="0"/>
              <a:t>What interactions bring you joy</a:t>
            </a:r>
          </a:p>
          <a:p>
            <a:pPr lvl="1"/>
            <a:r>
              <a:rPr lang="en-US" dirty="0" smtClean="0"/>
              <a:t>How are these impacted by your sense of self?</a:t>
            </a:r>
          </a:p>
          <a:p>
            <a:pPr lvl="1"/>
            <a:endParaRPr 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27, 2013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Gifted Adults GPGC 2013 55th Reunion Copyright 2013 Cal Domingue, LMFT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CD474-DEC7-4734-AF20-5B1385C613A7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97039886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2973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The Western mind favors the self-contained</a:t>
            </a:r>
          </a:p>
          <a:p>
            <a:pPr lvl="1"/>
            <a:r>
              <a:rPr lang="en-US" dirty="0" smtClean="0"/>
              <a:t>Elevates individual and self-identity</a:t>
            </a:r>
            <a:endParaRPr lang="en-US" dirty="0"/>
          </a:p>
          <a:p>
            <a:pPr lvl="1"/>
            <a:r>
              <a:rPr lang="en-US" dirty="0" smtClean="0"/>
              <a:t>Not </a:t>
            </a:r>
            <a:r>
              <a:rPr lang="en-US" dirty="0"/>
              <a:t>good at </a:t>
            </a:r>
            <a:r>
              <a:rPr lang="en-US" dirty="0" smtClean="0"/>
              <a:t>implementing interdependence</a:t>
            </a:r>
          </a:p>
          <a:p>
            <a:r>
              <a:rPr lang="en-US" dirty="0" smtClean="0"/>
              <a:t>Hinduism &amp; Buddhism</a:t>
            </a:r>
          </a:p>
          <a:p>
            <a:pPr lvl="1"/>
            <a:r>
              <a:rPr lang="en-US" sz="3000" dirty="0" smtClean="0">
                <a:ea typeface="Microsoft Himalaya" pitchFamily="2" charset="0"/>
                <a:cs typeface="Microsoft Himalaya" pitchFamily="2" charset="0"/>
              </a:rPr>
              <a:t>interdependent co-origination</a:t>
            </a:r>
          </a:p>
          <a:p>
            <a:pPr lvl="1"/>
            <a:r>
              <a:rPr lang="en-US" sz="3000" dirty="0" smtClean="0">
                <a:ea typeface="Microsoft Himalaya" pitchFamily="2" charset="0"/>
                <a:cs typeface="Microsoft Himalaya" pitchFamily="2" charset="0"/>
              </a:rPr>
              <a:t>Experience </a:t>
            </a:r>
            <a:r>
              <a:rPr lang="en-US" sz="3000" dirty="0">
                <a:ea typeface="Microsoft Himalaya" pitchFamily="2" charset="0"/>
                <a:cs typeface="Microsoft Himalaya" pitchFamily="2" charset="0"/>
              </a:rPr>
              <a:t>of divisions, locations, </a:t>
            </a:r>
            <a:r>
              <a:rPr lang="en-US" sz="3000" dirty="0" smtClean="0">
                <a:ea typeface="Microsoft Himalaya" pitchFamily="2" charset="0"/>
                <a:cs typeface="Microsoft Himalaya" pitchFamily="2" charset="0"/>
              </a:rPr>
              <a:t>and </a:t>
            </a:r>
            <a:r>
              <a:rPr lang="en-US" sz="3000" dirty="0">
                <a:ea typeface="Microsoft Himalaya" pitchFamily="2" charset="0"/>
                <a:cs typeface="Microsoft Himalaya" pitchFamily="2" charset="0"/>
              </a:rPr>
              <a:t>self-identity are illusions, </a:t>
            </a:r>
            <a:r>
              <a:rPr lang="en-US" sz="3000" dirty="0" smtClean="0">
                <a:ea typeface="Microsoft Himalaya" pitchFamily="2" charset="0"/>
                <a:cs typeface="Microsoft Himalaya" pitchFamily="2" charset="0"/>
              </a:rPr>
              <a:t> generated </a:t>
            </a:r>
            <a:r>
              <a:rPr lang="en-US" sz="3000" dirty="0">
                <a:ea typeface="Microsoft Himalaya" pitchFamily="2" charset="0"/>
                <a:cs typeface="Microsoft Himalaya" pitchFamily="2" charset="0"/>
              </a:rPr>
              <a:t>by the body, senses and the </a:t>
            </a:r>
            <a:r>
              <a:rPr lang="en-US" sz="3000" dirty="0" smtClean="0">
                <a:ea typeface="Microsoft Himalaya" pitchFamily="2" charset="0"/>
                <a:cs typeface="Microsoft Himalaya" pitchFamily="2" charset="0"/>
              </a:rPr>
              <a:t>mind</a:t>
            </a:r>
            <a:endParaRPr lang="en-US" sz="3000" dirty="0">
              <a:ea typeface="Microsoft Himalaya" pitchFamily="2" charset="0"/>
              <a:cs typeface="Microsoft Himalaya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48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>
              <a:buAutoNum type="arabicPeriod"/>
            </a:pPr>
            <a:r>
              <a:rPr lang="en-US" sz="2800" dirty="0" smtClean="0"/>
              <a:t>There are no single human beings – alone we die</a:t>
            </a:r>
          </a:p>
          <a:p>
            <a:pPr marL="578358" indent="-514350">
              <a:buAutoNum type="arabicPeriod"/>
            </a:pPr>
            <a:endParaRPr lang="en-US" sz="2800" dirty="0" smtClean="0"/>
          </a:p>
          <a:p>
            <a:pPr marL="578358" indent="-514350">
              <a:buAutoNum type="arabicPeriod"/>
            </a:pPr>
            <a:r>
              <a:rPr lang="en-US" sz="2800" dirty="0" smtClean="0"/>
              <a:t>The brain is a social organ – evolved for group survival</a:t>
            </a:r>
          </a:p>
          <a:p>
            <a:pPr marL="578358" indent="-514350">
              <a:buAutoNum type="arabicPeriod"/>
            </a:pPr>
            <a:endParaRPr lang="en-US" sz="2800" dirty="0"/>
          </a:p>
          <a:p>
            <a:pPr marL="578358" indent="-514350">
              <a:buAutoNum type="arabicPeriod"/>
            </a:pPr>
            <a:r>
              <a:rPr lang="en-US" sz="2800" dirty="0" smtClean="0"/>
              <a:t>The cortex is shaped post-natally via social interactions</a:t>
            </a:r>
          </a:p>
          <a:p>
            <a:pPr marL="578358" indent="-514350">
              <a:buAutoNum type="arabicPeriod"/>
            </a:pPr>
            <a:endParaRPr lang="en-US" sz="2800" dirty="0"/>
          </a:p>
          <a:p>
            <a:pPr marL="578358" indent="-514350">
              <a:buAutoNum type="arabicPeriod"/>
            </a:pPr>
            <a:r>
              <a:rPr lang="en-US" sz="2800" dirty="0" smtClean="0"/>
              <a:t>The brain can be changed, regulated and helped to heal in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42793023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Identity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Cultural </a:t>
            </a:r>
            <a:r>
              <a:rPr lang="en-US" dirty="0" smtClean="0"/>
              <a:t>identity </a:t>
            </a:r>
          </a:p>
          <a:p>
            <a:r>
              <a:rPr lang="en-US" dirty="0" smtClean="0"/>
              <a:t>Ethnic identity </a:t>
            </a:r>
          </a:p>
          <a:p>
            <a:r>
              <a:rPr lang="en-US" dirty="0" smtClean="0"/>
              <a:t>National identity</a:t>
            </a:r>
          </a:p>
          <a:p>
            <a:r>
              <a:rPr lang="en-US" dirty="0"/>
              <a:t>Religious </a:t>
            </a:r>
            <a:r>
              <a:rPr lang="en-US" dirty="0" smtClean="0"/>
              <a:t>identity</a:t>
            </a:r>
            <a:endParaRPr lang="en-US" dirty="0"/>
          </a:p>
          <a:p>
            <a:r>
              <a:rPr lang="en-US" b="1" dirty="0"/>
              <a:t>Gender </a:t>
            </a:r>
            <a:r>
              <a:rPr lang="en-US" b="1" dirty="0" smtClean="0"/>
              <a:t> &amp; sexual identity</a:t>
            </a:r>
          </a:p>
          <a:p>
            <a:pPr lvl="0"/>
            <a:r>
              <a:rPr lang="en-US" b="1" dirty="0" smtClean="0"/>
              <a:t>Labeling </a:t>
            </a:r>
            <a:r>
              <a:rPr lang="en-US" b="1" dirty="0"/>
              <a:t>others &amp; ourselves in  categories</a:t>
            </a:r>
          </a:p>
          <a:p>
            <a:pPr lvl="0"/>
            <a:r>
              <a:rPr lang="en-US" b="1" dirty="0" smtClean="0"/>
              <a:t>Associating with </a:t>
            </a:r>
            <a:r>
              <a:rPr lang="en-US" b="1" dirty="0"/>
              <a:t>certain groups</a:t>
            </a:r>
          </a:p>
          <a:p>
            <a:pPr lvl="1"/>
            <a:r>
              <a:rPr lang="en-US" b="1" dirty="0"/>
              <a:t>Comparison: comparing </a:t>
            </a:r>
            <a:r>
              <a:rPr lang="en-US" b="1" dirty="0" smtClean="0"/>
              <a:t>groups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929-9E9E-416E-BD35-EF2B2BF31B0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206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fade/>
      </p:transition>
    </mc:Choice>
    <mc:Fallback xmlns="">
      <p:transition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57956590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in groups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en-US" i="1" dirty="0" smtClean="0"/>
              <a:t>1a</a:t>
            </a:r>
            <a:r>
              <a:rPr lang="en-US" dirty="0" smtClean="0"/>
              <a:t> </a:t>
            </a:r>
            <a:r>
              <a:rPr lang="en-US" b="1" dirty="0"/>
              <a:t>:</a:t>
            </a:r>
            <a:r>
              <a:rPr lang="en-US" dirty="0"/>
              <a:t>  sameness of essential or generic character in different instances </a:t>
            </a:r>
          </a:p>
          <a:p>
            <a:pPr marL="0" indent="0" fontAlgn="t">
              <a:buNone/>
            </a:pPr>
            <a:r>
              <a:rPr lang="en-US" i="1" dirty="0" smtClean="0"/>
              <a:t>	b</a:t>
            </a:r>
            <a:r>
              <a:rPr lang="en-US" dirty="0" smtClean="0"/>
              <a:t> </a:t>
            </a:r>
            <a:r>
              <a:rPr lang="en-US" b="1" dirty="0"/>
              <a:t>:</a:t>
            </a:r>
            <a:r>
              <a:rPr lang="en-US" dirty="0"/>
              <a:t>  sameness in all that constitutes the objective reality of a thing </a:t>
            </a:r>
            <a:r>
              <a:rPr lang="en-US" b="1" dirty="0"/>
              <a:t>:</a:t>
            </a:r>
            <a:r>
              <a:rPr lang="en-US" dirty="0"/>
              <a:t>  oneness </a:t>
            </a:r>
          </a:p>
          <a:p>
            <a:pPr marL="0" indent="0" fontAlgn="t">
              <a:buNone/>
            </a:pPr>
            <a:r>
              <a:rPr lang="en-US" dirty="0" smtClean="0"/>
              <a:t>2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dirty="0"/>
              <a:t>:</a:t>
            </a:r>
            <a:r>
              <a:rPr lang="en-US" dirty="0"/>
              <a:t>  the distinguishing character or personality of an individual </a:t>
            </a:r>
            <a:r>
              <a:rPr lang="en-US" b="1" dirty="0"/>
              <a:t>:</a:t>
            </a:r>
            <a:r>
              <a:rPr lang="en-US" dirty="0"/>
              <a:t>  </a:t>
            </a:r>
            <a:r>
              <a:rPr lang="en-US" dirty="0" smtClean="0"/>
              <a:t>individuality</a:t>
            </a:r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distinctive </a:t>
            </a:r>
            <a:r>
              <a:rPr lang="en-US" dirty="0" smtClean="0"/>
              <a:t>characteristic(s) </a:t>
            </a:r>
            <a:r>
              <a:rPr lang="en-US" dirty="0"/>
              <a:t>belonging to any given individual, or shared by all members of a particular social category or </a:t>
            </a:r>
            <a:r>
              <a:rPr lang="en-US" dirty="0" smtClean="0"/>
              <a:t>group</a:t>
            </a:r>
            <a:endParaRPr lang="en-US" baseline="30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E844-F722-45E5-BBB2-DEFF0476407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7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fade/>
      </p:transition>
    </mc:Choice>
    <mc:Fallback xmlns="">
      <p:transition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&amp;</a:t>
            </a:r>
            <a:r>
              <a:rPr lang="en-US" dirty="0" smtClean="0"/>
              <a:t> Identity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Others’ actions &amp; </a:t>
            </a:r>
            <a:r>
              <a:rPr lang="en-US" dirty="0"/>
              <a:t>thoughts </a:t>
            </a:r>
            <a:r>
              <a:rPr lang="en-US" dirty="0" smtClean="0"/>
              <a:t>have impact </a:t>
            </a:r>
          </a:p>
          <a:p>
            <a:pPr lvl="1"/>
            <a:r>
              <a:rPr lang="en-US" dirty="0" smtClean="0"/>
              <a:t>Do </a:t>
            </a:r>
            <a:r>
              <a:rPr lang="en-US" dirty="0" smtClean="0"/>
              <a:t>we fit in?</a:t>
            </a:r>
          </a:p>
          <a:p>
            <a:pPr lvl="1"/>
            <a:r>
              <a:rPr lang="en-US" dirty="0" smtClean="0"/>
              <a:t>Socialization </a:t>
            </a:r>
            <a:r>
              <a:rPr lang="en-US" dirty="0"/>
              <a:t>and peer </a:t>
            </a:r>
            <a:r>
              <a:rPr lang="en-US" dirty="0" smtClean="0"/>
              <a:t>pressure</a:t>
            </a:r>
          </a:p>
          <a:p>
            <a:r>
              <a:rPr lang="en-US" dirty="0" smtClean="0"/>
              <a:t>Other people’s attitudes</a:t>
            </a:r>
          </a:p>
          <a:p>
            <a:pPr lvl="1"/>
            <a:r>
              <a:rPr lang="en-US" dirty="0" smtClean="0"/>
              <a:t>Acceptance </a:t>
            </a:r>
            <a:r>
              <a:rPr lang="en-US" dirty="0"/>
              <a:t>or rejection of how other people attempt to influence the </a:t>
            </a:r>
            <a:r>
              <a:rPr lang="en-US" dirty="0" smtClean="0"/>
              <a:t>individual</a:t>
            </a:r>
          </a:p>
          <a:p>
            <a:r>
              <a:rPr lang="en-US" dirty="0"/>
              <a:t>GroupThink</a:t>
            </a:r>
          </a:p>
          <a:p>
            <a:pPr lvl="1"/>
            <a:r>
              <a:rPr lang="en-US" dirty="0"/>
              <a:t>Attitudes, who belongs, hazing,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5929-9E9E-416E-BD35-EF2B2BF31B0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81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fade/>
      </p:transition>
    </mc:Choice>
    <mc:Fallback xmlns="">
      <p:transition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Belonging / Tribe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Majority / minority</a:t>
            </a:r>
          </a:p>
          <a:p>
            <a:pPr lvl="1"/>
            <a:r>
              <a:rPr lang="en-US" dirty="0"/>
              <a:t>In-group / out-group</a:t>
            </a:r>
          </a:p>
          <a:p>
            <a:r>
              <a:rPr lang="en-US" dirty="0"/>
              <a:t>Visible / hidden</a:t>
            </a:r>
          </a:p>
          <a:p>
            <a:pPr lvl="1"/>
            <a:r>
              <a:rPr lang="en-US" dirty="0"/>
              <a:t>Self-categorization</a:t>
            </a:r>
          </a:p>
          <a:p>
            <a:pPr lvl="1"/>
            <a:r>
              <a:rPr lang="en-US" dirty="0"/>
              <a:t>Categorization by others</a:t>
            </a:r>
          </a:p>
          <a:p>
            <a:pPr lvl="1"/>
            <a:r>
              <a:rPr lang="en-US" dirty="0"/>
              <a:t>Match or different</a:t>
            </a:r>
            <a:r>
              <a:rPr lang="en-US" dirty="0" smtClean="0"/>
              <a:t>?</a:t>
            </a:r>
          </a:p>
          <a:p>
            <a:r>
              <a:rPr lang="en-US" dirty="0"/>
              <a:t>Establishment of an easy-to-understand and consolidated sense of self or identity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46691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Mindfulness</a:t>
            </a:r>
          </a:p>
          <a:p>
            <a:pPr eaLnBrk="1" hangingPunct="1"/>
            <a:r>
              <a:rPr lang="en-US" dirty="0" smtClean="0"/>
              <a:t>Emotions: their role</a:t>
            </a:r>
          </a:p>
          <a:p>
            <a:pPr eaLnBrk="1" hangingPunct="1"/>
            <a:r>
              <a:rPr lang="en-US" dirty="0" smtClean="0"/>
              <a:t>Happiness </a:t>
            </a:r>
            <a:endParaRPr lang="en-US" dirty="0" smtClean="0"/>
          </a:p>
          <a:p>
            <a:pPr eaLnBrk="1" hangingPunct="1"/>
            <a:r>
              <a:rPr lang="en-US" dirty="0" smtClean="0"/>
              <a:t>Identity</a:t>
            </a:r>
          </a:p>
          <a:p>
            <a:pPr eaLnBrk="1" hangingPunct="1"/>
            <a:r>
              <a:rPr lang="en-US" dirty="0" smtClean="0"/>
              <a:t>Groups</a:t>
            </a:r>
            <a:endParaRPr lang="en-US" dirty="0" smtClean="0"/>
          </a:p>
          <a:p>
            <a:pPr eaLnBrk="1" hangingPunct="1"/>
            <a:r>
              <a:rPr lang="en-US" dirty="0" smtClean="0"/>
              <a:t>Coming </a:t>
            </a:r>
            <a:r>
              <a:rPr lang="en-US" dirty="0" smtClean="0"/>
              <a:t>Out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/>
              <a:t>Exercise</a:t>
            </a:r>
            <a:endParaRPr lang="en-US" dirty="0" smtClean="0"/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68B2A7-8F11-486C-873C-2ABFD37FF731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Brain: Mirror </a:t>
            </a:r>
            <a:r>
              <a:rPr lang="en-US" dirty="0"/>
              <a:t>Neuron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Sensory-Affective Link-up for Attunement</a:t>
            </a:r>
          </a:p>
          <a:p>
            <a:pPr lvl="1"/>
            <a:r>
              <a:rPr lang="en-US" dirty="0" smtClean="0"/>
              <a:t>Imitation  </a:t>
            </a:r>
            <a:r>
              <a:rPr lang="en-US" dirty="0"/>
              <a:t>&amp; Skill </a:t>
            </a:r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Resonance </a:t>
            </a:r>
            <a:r>
              <a:rPr lang="en-US" dirty="0"/>
              <a:t>&amp; </a:t>
            </a:r>
            <a:r>
              <a:rPr lang="en-US" dirty="0" smtClean="0"/>
              <a:t>Coordination</a:t>
            </a:r>
          </a:p>
          <a:p>
            <a:r>
              <a:rPr lang="en-US" dirty="0" smtClean="0"/>
              <a:t>Experiencing </a:t>
            </a:r>
            <a:r>
              <a:rPr lang="en-US" dirty="0"/>
              <a:t>the other </a:t>
            </a:r>
            <a:r>
              <a:rPr lang="en-US" dirty="0" smtClean="0"/>
              <a:t>as </a:t>
            </a:r>
            <a:r>
              <a:rPr lang="en-US" dirty="0"/>
              <a:t>a part of the </a:t>
            </a:r>
            <a:r>
              <a:rPr lang="en-US" dirty="0" smtClean="0"/>
              <a:t>self</a:t>
            </a:r>
          </a:p>
          <a:p>
            <a:pPr lvl="1"/>
            <a:r>
              <a:rPr lang="en-US" dirty="0" smtClean="0"/>
              <a:t>Shared </a:t>
            </a:r>
            <a:r>
              <a:rPr lang="en-US" dirty="0"/>
              <a:t>Emotion / Emotional </a:t>
            </a:r>
            <a:r>
              <a:rPr lang="en-US" dirty="0" smtClean="0"/>
              <a:t>Contagion</a:t>
            </a:r>
          </a:p>
          <a:p>
            <a:pPr lvl="1"/>
            <a:r>
              <a:rPr lang="en-US" dirty="0" smtClean="0"/>
              <a:t>Sympathy</a:t>
            </a:r>
          </a:p>
          <a:p>
            <a:pPr lvl="1"/>
            <a:r>
              <a:rPr lang="en-US" dirty="0" smtClean="0"/>
              <a:t>Empathy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77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Brain: Social </a:t>
            </a:r>
            <a:r>
              <a:rPr lang="en-US" dirty="0"/>
              <a:t>Engagement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Tenth </a:t>
            </a:r>
            <a:r>
              <a:rPr lang="en-US" dirty="0"/>
              <a:t>Cranial Nerve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finer tuning of arousal than sympathetic – parasympathetic </a:t>
            </a:r>
            <a:r>
              <a:rPr lang="en-US" dirty="0" smtClean="0"/>
              <a:t>balance</a:t>
            </a:r>
          </a:p>
          <a:p>
            <a:r>
              <a:rPr lang="en-US" dirty="0" smtClean="0"/>
              <a:t>Allows </a:t>
            </a:r>
            <a:r>
              <a:rPr lang="en-US" dirty="0"/>
              <a:t>us to stay </a:t>
            </a:r>
            <a:r>
              <a:rPr lang="en-US" dirty="0" smtClean="0"/>
              <a:t>connected</a:t>
            </a:r>
          </a:p>
          <a:p>
            <a:r>
              <a:rPr lang="en-US" dirty="0" smtClean="0"/>
              <a:t>H</a:t>
            </a:r>
            <a:r>
              <a:rPr lang="en-US" dirty="0" smtClean="0"/>
              <a:t>elps with matching </a:t>
            </a:r>
            <a:r>
              <a:rPr lang="en-US" dirty="0"/>
              <a:t>emotional response </a:t>
            </a:r>
            <a:r>
              <a:rPr lang="en-US" dirty="0" smtClean="0"/>
              <a:t>to </a:t>
            </a:r>
            <a:r>
              <a:rPr lang="en-US" dirty="0"/>
              <a:t>the social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25492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Engagement in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Attraction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henylethylamine</a:t>
            </a:r>
            <a:r>
              <a:rPr lang="en-US" dirty="0"/>
              <a:t>, </a:t>
            </a:r>
            <a:r>
              <a:rPr lang="en-US" dirty="0" smtClean="0"/>
              <a:t>norepinephrine,  dopamine</a:t>
            </a:r>
          </a:p>
          <a:p>
            <a:r>
              <a:rPr lang="en-US" dirty="0" smtClean="0"/>
              <a:t>Later </a:t>
            </a:r>
            <a:r>
              <a:rPr lang="en-US" dirty="0"/>
              <a:t>stages of long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Oxytocin, serotonin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4722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Serotonin: s</a:t>
            </a:r>
            <a:r>
              <a:rPr lang="en-US" dirty="0" smtClean="0"/>
              <a:t>erenity</a:t>
            </a:r>
            <a:r>
              <a:rPr lang="en-US" dirty="0" smtClean="0"/>
              <a:t>, optimism, spiritual </a:t>
            </a:r>
            <a:r>
              <a:rPr lang="en-US" dirty="0" smtClean="0"/>
              <a:t>experiences</a:t>
            </a:r>
          </a:p>
          <a:p>
            <a:r>
              <a:rPr lang="en-US" dirty="0" smtClean="0"/>
              <a:t>Norepinephrine: physical </a:t>
            </a:r>
            <a:r>
              <a:rPr lang="en-US" dirty="0"/>
              <a:t>&amp; mental arousal; heightens </a:t>
            </a:r>
            <a:r>
              <a:rPr lang="en-US" dirty="0" smtClean="0"/>
              <a:t>mood</a:t>
            </a:r>
          </a:p>
          <a:p>
            <a:r>
              <a:rPr lang="en-US" dirty="0" smtClean="0"/>
              <a:t>Dopamine: </a:t>
            </a:r>
            <a:r>
              <a:rPr lang="en-US" dirty="0"/>
              <a:t>motivation, pleasure, </a:t>
            </a:r>
            <a:r>
              <a:rPr lang="en-US" dirty="0" smtClean="0"/>
              <a:t>reward</a:t>
            </a:r>
          </a:p>
          <a:p>
            <a:r>
              <a:rPr lang="en-US" dirty="0" smtClean="0"/>
              <a:t>Opiates: </a:t>
            </a:r>
            <a:r>
              <a:rPr lang="en-US" dirty="0"/>
              <a:t>Modulate pain, reduce stress, </a:t>
            </a:r>
            <a:r>
              <a:rPr lang="en-US" dirty="0" smtClean="0"/>
              <a:t>bliss</a:t>
            </a:r>
          </a:p>
          <a:p>
            <a:r>
              <a:rPr lang="en-US" dirty="0"/>
              <a:t>Phenylethylamine (PEA</a:t>
            </a:r>
            <a:r>
              <a:rPr lang="en-US" dirty="0" smtClean="0"/>
              <a:t>) - “</a:t>
            </a:r>
            <a:r>
              <a:rPr lang="en-US" dirty="0"/>
              <a:t>love drug</a:t>
            </a:r>
            <a:r>
              <a:rPr lang="en-US" dirty="0" smtClean="0"/>
              <a:t>”, modulates dopamine </a:t>
            </a:r>
            <a:r>
              <a:rPr lang="en-US" dirty="0"/>
              <a:t>&amp; norepinephrine </a:t>
            </a:r>
          </a:p>
          <a:p>
            <a:r>
              <a:rPr lang="en-US" dirty="0" smtClean="0"/>
              <a:t>Anandamide: mood</a:t>
            </a:r>
            <a:r>
              <a:rPr lang="en-US" dirty="0"/>
              <a:t>, appetite, memory, pain </a:t>
            </a:r>
            <a:r>
              <a:rPr lang="en-US" dirty="0" smtClean="0"/>
              <a:t>perception</a:t>
            </a:r>
            <a:endParaRPr lang="en-US" dirty="0"/>
          </a:p>
          <a:p>
            <a:pPr lvl="1"/>
            <a:r>
              <a:rPr lang="en-US" dirty="0"/>
              <a:t>binds &amp; activates same receptors as </a:t>
            </a:r>
            <a:r>
              <a:rPr lang="en-US" dirty="0" smtClean="0"/>
              <a:t>weed</a:t>
            </a:r>
            <a:endParaRPr lang="en-US" dirty="0"/>
          </a:p>
          <a:p>
            <a:r>
              <a:rPr lang="en-US" dirty="0" smtClean="0"/>
              <a:t>Oxytocin: bonding</a:t>
            </a:r>
            <a:r>
              <a:rPr lang="en-US" dirty="0"/>
              <a:t>, emotional attachment, loyalty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797636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Kink / Leather / BDSM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Pain – physical &amp; emotional processed same </a:t>
            </a:r>
          </a:p>
          <a:p>
            <a:pPr lvl="1"/>
            <a:r>
              <a:rPr lang="en-US" dirty="0" smtClean="0"/>
              <a:t>Regulation:</a:t>
            </a:r>
            <a:r>
              <a:rPr lang="en-US" i="1" dirty="0" smtClean="0"/>
              <a:t> </a:t>
            </a:r>
            <a:r>
              <a:rPr lang="en-US" dirty="0" smtClean="0"/>
              <a:t>endorphins, noradrenaline, opiates, serotonin</a:t>
            </a:r>
            <a:endParaRPr lang="en-US" dirty="0"/>
          </a:p>
          <a:p>
            <a:r>
              <a:rPr lang="en-US" dirty="0" smtClean="0"/>
              <a:t>Endogenous – produced by our bodies</a:t>
            </a:r>
          </a:p>
          <a:p>
            <a:r>
              <a:rPr lang="en-US" dirty="0" smtClean="0"/>
              <a:t>Intense doses of same chemicals that cause pleasure </a:t>
            </a:r>
          </a:p>
          <a:p>
            <a:r>
              <a:rPr lang="en-US" dirty="0" smtClean="0"/>
              <a:t>Community interactions / group scenes</a:t>
            </a:r>
          </a:p>
          <a:p>
            <a:pPr lvl="1"/>
            <a:r>
              <a:rPr lang="en-US" dirty="0" smtClean="0"/>
              <a:t>Initial attractions: PEA, norepinephrine</a:t>
            </a:r>
            <a:r>
              <a:rPr lang="en-US" dirty="0"/>
              <a:t>,  dopamine</a:t>
            </a:r>
          </a:p>
          <a:p>
            <a:pPr lvl="1"/>
            <a:r>
              <a:rPr lang="en-US" dirty="0" smtClean="0"/>
              <a:t>As relationships lengthen: oxytocin</a:t>
            </a:r>
            <a:r>
              <a:rPr lang="en-US" dirty="0"/>
              <a:t>, </a:t>
            </a:r>
            <a:r>
              <a:rPr lang="en-US" dirty="0" smtClean="0"/>
              <a:t>serotonin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49940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Kinky </a:t>
            </a:r>
            <a:r>
              <a:rPr lang="en-US" dirty="0"/>
              <a:t>Brains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 us in our vulnerability &amp; strength</a:t>
            </a:r>
          </a:p>
          <a:p>
            <a:r>
              <a:rPr lang="en-US" dirty="0" smtClean="0"/>
              <a:t>Brain pathways etched deeply through life</a:t>
            </a:r>
          </a:p>
          <a:p>
            <a:pPr lvl="1"/>
            <a:r>
              <a:rPr lang="en-US" dirty="0" smtClean="0"/>
              <a:t>Brings intense focus to them</a:t>
            </a:r>
          </a:p>
          <a:p>
            <a:pPr lvl="1"/>
            <a:r>
              <a:rPr lang="en-US" dirty="0" smtClean="0"/>
              <a:t>Opportunities to transform</a:t>
            </a:r>
          </a:p>
          <a:p>
            <a:pPr lvl="1"/>
            <a:r>
              <a:rPr lang="en-US" dirty="0" smtClean="0"/>
              <a:t>Provide missing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4972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266362715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/ Bi / Trans </a:t>
            </a:r>
            <a:r>
              <a:rPr lang="en-US" dirty="0" smtClean="0"/>
              <a:t>Coming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04387"/>
          </a:xfrm>
        </p:spPr>
        <p:txBody>
          <a:bodyPr>
            <a:normAutofit/>
          </a:bodyPr>
          <a:lstStyle/>
          <a:p>
            <a:r>
              <a:rPr lang="en-US" dirty="0" smtClean="0"/>
              <a:t>Series of Circles</a:t>
            </a:r>
          </a:p>
          <a:p>
            <a:pPr lvl="1"/>
            <a:r>
              <a:rPr lang="en-US" dirty="0" smtClean="0"/>
              <a:t>Self</a:t>
            </a:r>
          </a:p>
          <a:p>
            <a:pPr lvl="1"/>
            <a:r>
              <a:rPr lang="en-US" dirty="0" smtClean="0"/>
              <a:t>Private: friends, family</a:t>
            </a:r>
          </a:p>
          <a:p>
            <a:pPr lvl="1"/>
            <a:r>
              <a:rPr lang="en-US" dirty="0" smtClean="0"/>
              <a:t>Public: colleagues, acquaintances, activities </a:t>
            </a:r>
          </a:p>
          <a:p>
            <a:r>
              <a:rPr lang="en-US" dirty="0" smtClean="0"/>
              <a:t>Environments</a:t>
            </a:r>
          </a:p>
          <a:p>
            <a:pPr lvl="1"/>
            <a:r>
              <a:rPr lang="en-US" dirty="0" smtClean="0"/>
              <a:t>Others who are same</a:t>
            </a:r>
          </a:p>
          <a:p>
            <a:pPr lvl="1"/>
            <a:r>
              <a:rPr lang="en-US" dirty="0" smtClean="0"/>
              <a:t>Individuals / gatherings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14977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Generational </a:t>
            </a:r>
            <a:r>
              <a:rPr lang="en-US" dirty="0" smtClean="0"/>
              <a:t>Considerations</a:t>
            </a:r>
            <a:br>
              <a:rPr lang="en-US" dirty="0" smtClean="0"/>
            </a:br>
            <a:r>
              <a:rPr lang="en-US" sz="3600" dirty="0"/>
              <a:t>The times, they are a’changing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Younger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Less need for LGBT?	</a:t>
            </a:r>
          </a:p>
          <a:p>
            <a:r>
              <a:rPr lang="en-US" dirty="0" smtClean="0"/>
              <a:t>Less persecution (for some)</a:t>
            </a:r>
          </a:p>
          <a:p>
            <a:r>
              <a:rPr lang="en-US" dirty="0" smtClean="0"/>
              <a:t>More comfort in mainstream, w/o need to establish specific identity</a:t>
            </a:r>
          </a:p>
          <a:p>
            <a:r>
              <a:rPr lang="en-US" dirty="0" smtClean="0"/>
              <a:t>Need 2 B deeply seen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876" y="17526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>
                <a:solidFill>
                  <a:srgbClr val="0070C0"/>
                </a:solidFill>
              </a:rPr>
              <a:t>Older</a:t>
            </a:r>
          </a:p>
          <a:p>
            <a:pPr marL="0" indent="0" algn="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Strong need for LGBT</a:t>
            </a:r>
          </a:p>
          <a:p>
            <a:r>
              <a:rPr lang="en-US" dirty="0" smtClean="0"/>
              <a:t>History of persecution for identity</a:t>
            </a:r>
            <a:endParaRPr lang="en-US" dirty="0"/>
          </a:p>
          <a:p>
            <a:r>
              <a:rPr lang="en-US" dirty="0" smtClean="0"/>
              <a:t>Closet: hidden in mainstream</a:t>
            </a:r>
          </a:p>
          <a:p>
            <a:r>
              <a:rPr lang="en-US" dirty="0" smtClean="0"/>
              <a:t>Integrated: Out in mainstream</a:t>
            </a:r>
          </a:p>
          <a:p>
            <a:r>
              <a:rPr lang="en-US" dirty="0"/>
              <a:t>Need 2 B deeply seen</a:t>
            </a:r>
          </a:p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832945" y="1219200"/>
            <a:ext cx="8001000" cy="609600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91290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Come Out (or Not)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d</a:t>
            </a:r>
            <a:r>
              <a:rPr lang="en-US" dirty="0" smtClean="0"/>
              <a:t>o others think</a:t>
            </a:r>
          </a:p>
          <a:p>
            <a:pPr lvl="1"/>
            <a:r>
              <a:rPr lang="en-US" dirty="0" smtClean="0"/>
              <a:t>How do they react?</a:t>
            </a:r>
          </a:p>
          <a:p>
            <a:r>
              <a:rPr lang="en-US" dirty="0" smtClean="0"/>
              <a:t>Consequences:  job, isolation, </a:t>
            </a:r>
            <a:r>
              <a:rPr lang="en-US" dirty="0" smtClean="0"/>
              <a:t>rejection</a:t>
            </a:r>
          </a:p>
          <a:p>
            <a:r>
              <a:rPr lang="en-US" dirty="0" smtClean="0"/>
              <a:t>Less need for specific identity (age-related)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Self-Acceptance</a:t>
            </a:r>
          </a:p>
          <a:p>
            <a:pPr lvl="1"/>
            <a:r>
              <a:rPr lang="en-US" dirty="0"/>
              <a:t>Integration: levels</a:t>
            </a:r>
          </a:p>
          <a:p>
            <a:pPr lvl="1"/>
            <a:r>
              <a:rPr lang="en-US" dirty="0"/>
              <a:t>Shame vs. privacy</a:t>
            </a:r>
          </a:p>
          <a:p>
            <a:r>
              <a:rPr lang="en-US" dirty="0"/>
              <a:t>Finding tribes: belonging in groups</a:t>
            </a:r>
          </a:p>
          <a:p>
            <a:r>
              <a:rPr lang="en-US" b="1" dirty="0"/>
              <a:t>Being seen&amp; accepted for all of who we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28629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08550378"/>
      </p:ext>
    </p:extLst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Seen - Deeply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Mirror neurons</a:t>
            </a:r>
          </a:p>
          <a:p>
            <a:r>
              <a:rPr lang="en-US" dirty="0" smtClean="0"/>
              <a:t>Experiences flood us with neurochemicals</a:t>
            </a:r>
          </a:p>
          <a:p>
            <a:r>
              <a:rPr lang="en-US" dirty="0" smtClean="0"/>
              <a:t>Community mirrors: fairs, weekends, parties</a:t>
            </a:r>
          </a:p>
          <a:p>
            <a:r>
              <a:rPr lang="en-US" dirty="0" smtClean="0"/>
              <a:t>Transformational opportunities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57875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Kinky &amp; Happy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what it means to you</a:t>
            </a:r>
          </a:p>
          <a:p>
            <a:r>
              <a:rPr lang="en-US" dirty="0" smtClean="0"/>
              <a:t>Understanding how it manifests in you</a:t>
            </a:r>
          </a:p>
          <a:p>
            <a:r>
              <a:rPr lang="en-US" dirty="0" smtClean="0"/>
              <a:t>Meeting individual needs</a:t>
            </a:r>
          </a:p>
          <a:p>
            <a:r>
              <a:rPr lang="en-US" dirty="0" smtClean="0"/>
              <a:t>What beyond that?</a:t>
            </a:r>
          </a:p>
          <a:p>
            <a:pPr lvl="1"/>
            <a:r>
              <a:rPr lang="en-US" dirty="0" smtClean="0"/>
              <a:t>Partners, fun, growth</a:t>
            </a:r>
          </a:p>
          <a:p>
            <a:pPr lvl="1"/>
            <a:r>
              <a:rPr lang="en-US" dirty="0" smtClean="0"/>
              <a:t>Adapting to </a:t>
            </a:r>
            <a:r>
              <a:rPr lang="en-US" dirty="0" smtClean="0"/>
              <a:t>changes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Emotional, psychological, spiritual, physical</a:t>
            </a:r>
            <a:endParaRPr lang="en-US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27, 2013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Gifted Adults GPGC 2013 55th Reunion Copyright 2013 Cal Domingue, LMFT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5C55C0-284C-4326-9EB7-EA01BC4B8916}" type="slidenum">
              <a:rPr lang="en-US" smtClean="0"/>
              <a:pPr/>
              <a:t>31</a:t>
            </a:fld>
            <a:endParaRPr lang="en-US" dirty="0" smtClean="0"/>
          </a:p>
        </p:txBody>
      </p:sp>
    </p:spTree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Kinky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Think</a:t>
            </a:r>
          </a:p>
          <a:p>
            <a:r>
              <a:rPr lang="en-US" dirty="0" smtClean="0"/>
              <a:t>What’s OK? </a:t>
            </a:r>
          </a:p>
          <a:p>
            <a:r>
              <a:rPr lang="en-US" dirty="0" smtClean="0"/>
              <a:t>What’s included?</a:t>
            </a:r>
          </a:p>
          <a:p>
            <a:pPr lvl="1"/>
            <a:r>
              <a:rPr lang="en-US" dirty="0" smtClean="0"/>
              <a:t>Types of play</a:t>
            </a:r>
          </a:p>
          <a:p>
            <a:pPr lvl="1"/>
            <a:r>
              <a:rPr lang="en-US" dirty="0" smtClean="0"/>
              <a:t>Roles</a:t>
            </a:r>
            <a:endParaRPr lang="en-US" dirty="0" smtClean="0"/>
          </a:p>
          <a:p>
            <a:r>
              <a:rPr lang="en-US" dirty="0" smtClean="0"/>
              <a:t>Dress</a:t>
            </a:r>
          </a:p>
          <a:p>
            <a:r>
              <a:rPr lang="en-US" dirty="0" smtClean="0"/>
              <a:t>Hazing / ritual /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4691"/>
      </p:ext>
    </p:extLst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Coming </a:t>
            </a:r>
            <a:r>
              <a:rPr lang="en-US" dirty="0" smtClean="0"/>
              <a:t>Out</a:t>
            </a:r>
            <a:br>
              <a:rPr lang="en-US" dirty="0" smtClean="0"/>
            </a:br>
            <a:r>
              <a:rPr lang="en-US" sz="4000" dirty="0" smtClean="0"/>
              <a:t>Specific </a:t>
            </a:r>
            <a:r>
              <a:rPr lang="en-US" sz="4000" dirty="0"/>
              <a:t>desires / preferences / roles </a:t>
            </a: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Dealing </a:t>
            </a:r>
            <a:r>
              <a:rPr lang="en-US" dirty="0"/>
              <a:t>with attitudes including:</a:t>
            </a:r>
            <a:endParaRPr lang="en-US" sz="4000" dirty="0"/>
          </a:p>
          <a:p>
            <a:pPr lvl="1"/>
            <a:r>
              <a:rPr lang="en-US" dirty="0" smtClean="0"/>
              <a:t>Slaves </a:t>
            </a:r>
            <a:r>
              <a:rPr lang="en-US" dirty="0"/>
              <a:t>are simply property, not people </a:t>
            </a:r>
            <a:r>
              <a:rPr lang="en-US" dirty="0" smtClean="0"/>
              <a:t>(some)</a:t>
            </a:r>
            <a:endParaRPr lang="en-US" sz="3600" dirty="0"/>
          </a:p>
          <a:p>
            <a:pPr lvl="1"/>
            <a:r>
              <a:rPr lang="en-US" dirty="0" smtClean="0"/>
              <a:t>Attitudes </a:t>
            </a:r>
            <a:r>
              <a:rPr lang="en-US" dirty="0"/>
              <a:t>about masculinity </a:t>
            </a:r>
            <a:endParaRPr lang="en-US" dirty="0" smtClean="0"/>
          </a:p>
          <a:p>
            <a:pPr lvl="2"/>
            <a:r>
              <a:rPr lang="en-US" dirty="0" smtClean="0"/>
              <a:t>Internalized </a:t>
            </a:r>
            <a:r>
              <a:rPr lang="en-US" dirty="0"/>
              <a:t>&amp; in the </a:t>
            </a:r>
            <a:r>
              <a:rPr lang="en-US" dirty="0" smtClean="0"/>
              <a:t>community</a:t>
            </a:r>
          </a:p>
          <a:p>
            <a:pPr lvl="2"/>
            <a:r>
              <a:rPr lang="en-US" dirty="0" smtClean="0"/>
              <a:t>Are tops somehow more </a:t>
            </a:r>
            <a:r>
              <a:rPr lang="en-US" dirty="0" smtClean="0"/>
              <a:t>masculine (better)</a:t>
            </a:r>
            <a:endParaRPr lang="en-US" sz="3200" dirty="0"/>
          </a:p>
          <a:p>
            <a:r>
              <a:rPr lang="en-US" dirty="0" smtClean="0"/>
              <a:t>Dirty, dark side</a:t>
            </a:r>
          </a:p>
          <a:p>
            <a:pPr lvl="1"/>
            <a:r>
              <a:rPr lang="en-US" dirty="0" smtClean="0"/>
              <a:t>Nastiness as </a:t>
            </a:r>
            <a:r>
              <a:rPr lang="en-US" dirty="0"/>
              <a:t>part of the </a:t>
            </a:r>
            <a:r>
              <a:rPr lang="en-US" dirty="0" smtClean="0"/>
              <a:t>appeal</a:t>
            </a:r>
          </a:p>
          <a:p>
            <a:pPr lvl="1"/>
            <a:r>
              <a:rPr lang="en-US" dirty="0" smtClean="0"/>
              <a:t>‘Owning’ as positive what others </a:t>
            </a:r>
            <a:r>
              <a:rPr lang="en-US" dirty="0" smtClean="0"/>
              <a:t>demean</a:t>
            </a:r>
          </a:p>
          <a:p>
            <a:pPr lvl="2"/>
            <a:r>
              <a:rPr lang="en-US" dirty="0" smtClean="0"/>
              <a:t>Gay, queer, black,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60006"/>
      </p:ext>
    </p:extLst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 about Fetishes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Animal play: puppies, pigs, ponies, …</a:t>
            </a:r>
          </a:p>
          <a:p>
            <a:r>
              <a:rPr lang="en-US" dirty="0" smtClean="0"/>
              <a:t>Holes: </a:t>
            </a:r>
          </a:p>
          <a:p>
            <a:pPr lvl="1"/>
            <a:r>
              <a:rPr lang="en-US" dirty="0" smtClean="0"/>
              <a:t>Which ones: ass, mouth, piss slit, </a:t>
            </a:r>
          </a:p>
          <a:p>
            <a:pPr lvl="1"/>
            <a:r>
              <a:rPr lang="en-US" dirty="0" smtClean="0"/>
              <a:t>What do you put in them? Body parts? Toys?</a:t>
            </a:r>
          </a:p>
          <a:p>
            <a:pPr lvl="1"/>
            <a:r>
              <a:rPr lang="en-US" dirty="0" smtClean="0"/>
              <a:t>Yours or theirs, or both?</a:t>
            </a:r>
          </a:p>
          <a:p>
            <a:r>
              <a:rPr lang="en-US" dirty="0" smtClean="0"/>
              <a:t>Other body parts &amp; practices</a:t>
            </a:r>
          </a:p>
          <a:p>
            <a:pPr lvl="1"/>
            <a:r>
              <a:rPr lang="en-US" dirty="0" smtClean="0"/>
              <a:t>Finding others, place in community</a:t>
            </a:r>
          </a:p>
          <a:p>
            <a:pPr lvl="1"/>
            <a:r>
              <a:rPr lang="en-US" dirty="0" smtClean="0"/>
              <a:t>Influenced by GroupThink &amp; attitudes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01370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 about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more better? </a:t>
            </a:r>
            <a:endParaRPr lang="en-US" sz="4000" dirty="0"/>
          </a:p>
          <a:p>
            <a:pPr lvl="1"/>
            <a:r>
              <a:rPr lang="en-US" dirty="0" smtClean="0"/>
              <a:t>Not </a:t>
            </a:r>
            <a:r>
              <a:rPr lang="en-US" dirty="0"/>
              <a:t>being shamed or forced by </a:t>
            </a:r>
            <a:r>
              <a:rPr lang="en-US" dirty="0" smtClean="0"/>
              <a:t>this </a:t>
            </a:r>
            <a:r>
              <a:rPr lang="en-US" dirty="0"/>
              <a:t>belief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limits OK</a:t>
            </a:r>
            <a:r>
              <a:rPr lang="en-US" dirty="0" smtClean="0"/>
              <a:t>, not others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For yourself</a:t>
            </a:r>
          </a:p>
          <a:p>
            <a:pPr lvl="1"/>
            <a:r>
              <a:rPr lang="en-US" dirty="0" smtClean="0"/>
              <a:t>For the community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219218"/>
      </p:ext>
    </p:extLst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Out about Quirks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Coming out as </a:t>
            </a:r>
            <a:r>
              <a:rPr lang="en-US" dirty="0" smtClean="0"/>
              <a:t>individuals </a:t>
            </a:r>
          </a:p>
          <a:p>
            <a:pPr lvl="0"/>
            <a:r>
              <a:rPr lang="en-US" dirty="0" smtClean="0"/>
              <a:t>Nerdiness </a:t>
            </a:r>
            <a:endParaRPr lang="en-US" dirty="0" smtClean="0"/>
          </a:p>
          <a:p>
            <a:pPr lvl="0"/>
            <a:r>
              <a:rPr lang="en-US" dirty="0" smtClean="0"/>
              <a:t>Emotions &amp; needs</a:t>
            </a:r>
            <a:r>
              <a:rPr lang="en-US" dirty="0"/>
              <a:t>, </a:t>
            </a:r>
            <a:r>
              <a:rPr lang="en-US" dirty="0" smtClean="0"/>
              <a:t>shyness</a:t>
            </a:r>
          </a:p>
          <a:p>
            <a:pPr lvl="0"/>
            <a:r>
              <a:rPr lang="en-US" dirty="0" smtClean="0"/>
              <a:t>Disabilities </a:t>
            </a:r>
            <a:r>
              <a:rPr lang="en-US" dirty="0"/>
              <a:t>or physical limitations, etc - </a:t>
            </a:r>
            <a:endParaRPr lang="en-US" sz="3600" dirty="0"/>
          </a:p>
          <a:p>
            <a:endParaRPr lang="en-US" dirty="0" smtClean="0"/>
          </a:p>
          <a:p>
            <a:r>
              <a:rPr lang="en-US" dirty="0" smtClean="0"/>
              <a:t>Community </a:t>
            </a:r>
            <a:r>
              <a:rPr lang="en-US" dirty="0"/>
              <a:t>pressure to </a:t>
            </a:r>
            <a:r>
              <a:rPr lang="en-US" dirty="0" smtClean="0"/>
              <a:t>conform?</a:t>
            </a:r>
          </a:p>
          <a:p>
            <a:r>
              <a:rPr lang="en-US" dirty="0" smtClean="0"/>
              <a:t>Community acceptance for all?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17118"/>
      </p:ext>
    </p:extLst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08616690"/>
      </p:ext>
    </p:extLst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Gaze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partner </a:t>
            </a:r>
          </a:p>
          <a:p>
            <a:pPr lvl="1"/>
            <a:r>
              <a:rPr lang="en-US" dirty="0" smtClean="0"/>
              <a:t>Sit facing each other</a:t>
            </a:r>
          </a:p>
          <a:p>
            <a:pPr lvl="1"/>
            <a:r>
              <a:rPr lang="en-US" dirty="0" smtClean="0"/>
              <a:t>Establish mindfulness, closed eyes</a:t>
            </a:r>
          </a:p>
          <a:p>
            <a:pPr lvl="1"/>
            <a:r>
              <a:rPr lang="en-US" dirty="0" smtClean="0"/>
              <a:t>Open eyes, in silence look into each others eyes </a:t>
            </a:r>
          </a:p>
          <a:p>
            <a:r>
              <a:rPr lang="en-US" dirty="0" smtClean="0"/>
              <a:t>Notice what happens in yourself</a:t>
            </a:r>
          </a:p>
          <a:p>
            <a:pPr lvl="1"/>
            <a:r>
              <a:rPr lang="en-US" dirty="0" smtClean="0"/>
              <a:t>Tension / relaxation</a:t>
            </a:r>
          </a:p>
          <a:p>
            <a:pPr lvl="1"/>
            <a:r>
              <a:rPr lang="en-US" dirty="0" smtClean="0"/>
              <a:t>Thoughts, emotions, sensations</a:t>
            </a:r>
          </a:p>
          <a:p>
            <a:pPr lvl="1"/>
            <a:r>
              <a:rPr lang="en-US" dirty="0" smtClean="0"/>
              <a:t>Easy or challenging</a:t>
            </a:r>
          </a:p>
          <a:p>
            <a:pPr lvl="1"/>
            <a:r>
              <a:rPr lang="en-US" dirty="0" smtClean="0"/>
              <a:t>Opening or blocking</a:t>
            </a:r>
          </a:p>
          <a:p>
            <a:pPr lvl="1"/>
            <a:r>
              <a:rPr lang="en-US" dirty="0" smtClean="0"/>
              <a:t>Want / desire 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7435"/>
      </p:ext>
    </p:extLst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aspect of kinkiness</a:t>
            </a:r>
          </a:p>
          <a:p>
            <a:pPr lvl="1"/>
            <a:r>
              <a:rPr lang="en-US" dirty="0" smtClean="0"/>
              <a:t>Specific to that person</a:t>
            </a:r>
          </a:p>
          <a:p>
            <a:pPr lvl="1"/>
            <a:r>
              <a:rPr lang="en-US" dirty="0" smtClean="0"/>
              <a:t>Not evident to community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15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Grounded in Hakomi</a:t>
            </a:r>
          </a:p>
          <a:p>
            <a:endParaRPr lang="en-US" dirty="0" smtClean="0"/>
          </a:p>
          <a:p>
            <a:r>
              <a:rPr lang="en-US" dirty="0" smtClean="0"/>
              <a:t>Present: sounds, sensations, </a:t>
            </a:r>
            <a:r>
              <a:rPr lang="en-US" dirty="0"/>
              <a:t>posture</a:t>
            </a:r>
          </a:p>
          <a:p>
            <a:pPr lvl="1"/>
            <a:r>
              <a:rPr lang="en-US" dirty="0" smtClean="0"/>
              <a:t>Reactions, thoughts feelings </a:t>
            </a:r>
          </a:p>
          <a:p>
            <a:r>
              <a:rPr lang="en-US" dirty="0" smtClean="0"/>
              <a:t>Loving Observer, compassionate witness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31961"/>
      </p:ext>
    </p:extLst>
  </p:cSld>
  <p:clrMapOvr>
    <a:masterClrMapping/>
  </p:clrMapOvr>
  <p:transition spd="slow"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your challenges</a:t>
            </a:r>
          </a:p>
          <a:p>
            <a:pPr lvl="1"/>
            <a:r>
              <a:rPr lang="en-US" dirty="0" smtClean="0"/>
              <a:t>Technological</a:t>
            </a:r>
            <a:r>
              <a:rPr lang="en-US" dirty="0"/>
              <a:t> </a:t>
            </a:r>
            <a:r>
              <a:rPr lang="en-US" dirty="0" smtClean="0"/>
              <a:t>as well as personal</a:t>
            </a:r>
          </a:p>
          <a:p>
            <a:r>
              <a:rPr lang="en-US" dirty="0" smtClean="0"/>
              <a:t>Set realistic expectation</a:t>
            </a:r>
          </a:p>
          <a:p>
            <a:pPr lvl="1"/>
            <a:r>
              <a:rPr lang="en-US" dirty="0" smtClean="0"/>
              <a:t>Mastery is not achieved overnight</a:t>
            </a:r>
          </a:p>
          <a:p>
            <a:r>
              <a:rPr lang="en-US" dirty="0" smtClean="0"/>
              <a:t>Keep your eye on the goal</a:t>
            </a:r>
          </a:p>
          <a:p>
            <a:pPr lvl="1"/>
            <a:r>
              <a:rPr lang="en-US" dirty="0" smtClean="0"/>
              <a:t>Mentorship programs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15745009"/>
      </p:ext>
    </p:extLst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rain &amp; neurobiology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04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Attachment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Affective Regulation via Proximity</a:t>
            </a:r>
          </a:p>
          <a:p>
            <a:endParaRPr lang="en-US" dirty="0"/>
          </a:p>
          <a:p>
            <a:r>
              <a:rPr lang="en-US" dirty="0"/>
              <a:t>Experiencing the other </a:t>
            </a:r>
            <a:r>
              <a:rPr lang="en-US" dirty="0" smtClean="0"/>
              <a:t>as </a:t>
            </a:r>
            <a:r>
              <a:rPr lang="en-US" dirty="0"/>
              <a:t>a part of the self</a:t>
            </a:r>
          </a:p>
          <a:p>
            <a:endParaRPr lang="en-US" dirty="0" smtClean="0"/>
          </a:p>
          <a:p>
            <a:r>
              <a:rPr lang="en-US" dirty="0" smtClean="0"/>
              <a:t>Shaping neural structure via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107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Social Neural Plasticity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Prenatal / Childhood epigenetic processes</a:t>
            </a:r>
          </a:p>
          <a:p>
            <a:r>
              <a:rPr lang="en-US" dirty="0" smtClean="0"/>
              <a:t>Ongoing Neuroplasticity</a:t>
            </a:r>
          </a:p>
          <a:p>
            <a:pPr lvl="1"/>
            <a:r>
              <a:rPr lang="en-US" dirty="0" smtClean="0"/>
              <a:t>Changes in attachment patterns</a:t>
            </a:r>
          </a:p>
          <a:p>
            <a:pPr lvl="1"/>
            <a:r>
              <a:rPr lang="en-US" dirty="0" smtClean="0"/>
              <a:t>Healing early deficits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Limbic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Amygdala- regulates fear, anger, startle reflex</a:t>
            </a:r>
          </a:p>
          <a:p>
            <a:r>
              <a:rPr lang="en-US" dirty="0" smtClean="0"/>
              <a:t>Hypothalamus- hormonal balance, appetite, sleep, wakefulness</a:t>
            </a:r>
          </a:p>
          <a:p>
            <a:r>
              <a:rPr lang="en-US" dirty="0" smtClean="0"/>
              <a:t>Thalamus – pacemaker for cortical activity</a:t>
            </a:r>
            <a:endParaRPr lang="en-US" dirty="0"/>
          </a:p>
          <a:p>
            <a:r>
              <a:rPr lang="en-US" dirty="0" smtClean="0"/>
              <a:t>Hippocampus- short term recall, context of emotional memory</a:t>
            </a:r>
          </a:p>
          <a:p>
            <a:r>
              <a:rPr lang="en-US" dirty="0" smtClean="0"/>
              <a:t>Anterior Singulate Cortex- reward system, emotional 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18392"/>
      </p:ext>
    </p:extLst>
  </p:cSld>
  <p:clrMapOvr>
    <a:masterClrMapping/>
  </p:clrMapOvr>
  <p:transition spd="slow"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Meditation: brain changes opposite of depression &amp; anxiety</a:t>
            </a:r>
          </a:p>
          <a:p>
            <a:r>
              <a:rPr lang="en-US" dirty="0" smtClean="0"/>
              <a:t>Negative emotions : right frontal lobes</a:t>
            </a:r>
          </a:p>
          <a:p>
            <a:r>
              <a:rPr lang="en-US" dirty="0" smtClean="0"/>
              <a:t>Positive emotions: left frontal lobe</a:t>
            </a:r>
          </a:p>
          <a:p>
            <a:r>
              <a:rPr lang="en-US" dirty="0" smtClean="0"/>
              <a:t>Advanced meditators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left cortical activity</a:t>
            </a:r>
          </a:p>
          <a:p>
            <a:pPr lvl="1"/>
            <a:r>
              <a:rPr lang="en-US" dirty="0" smtClean="0"/>
              <a:t>Lower cortisol, reduced startle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22903"/>
      </p:ext>
    </p:extLst>
  </p:cSld>
  <p:clrMapOvr>
    <a:masterClrMapping/>
  </p:clrMapOvr>
  <p:transition spd="slow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Serotonin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Serenity, optimism, spiritual experiences</a:t>
            </a:r>
          </a:p>
          <a:p>
            <a:r>
              <a:rPr lang="en-US" dirty="0" smtClean="0"/>
              <a:t>Dysregulation: depression, eating disorders, suicidality</a:t>
            </a:r>
          </a:p>
          <a:p>
            <a:r>
              <a:rPr lang="en-US" dirty="0" smtClean="0"/>
              <a:t>Regulates sleep, appetite, pain, mood</a:t>
            </a:r>
          </a:p>
          <a:p>
            <a:r>
              <a:rPr lang="en-US" dirty="0" smtClean="0"/>
              <a:t>Effected by some anti-depressants</a:t>
            </a:r>
          </a:p>
          <a:p>
            <a:r>
              <a:rPr lang="en-US" dirty="0" smtClean="0"/>
              <a:t>Hallucinogens alter serotonin in areas of brain affecting integrating sensory stimuli</a:t>
            </a:r>
          </a:p>
        </p:txBody>
      </p:sp>
    </p:spTree>
    <p:extLst>
      <p:ext uri="{BB962C8B-B14F-4D97-AF65-F5344CB8AC3E}">
        <p14:creationId xmlns:p14="http://schemas.microsoft.com/office/powerpoint/2010/main" val="361735205"/>
      </p:ext>
    </p:extLst>
  </p:cSld>
  <p:clrMapOvr>
    <a:masterClrMapping/>
  </p:clrMapOvr>
  <p:transition spd="slow"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Norepinephine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&amp; mental arousal; heightens mood</a:t>
            </a:r>
          </a:p>
          <a:p>
            <a:r>
              <a:rPr lang="en-US" dirty="0" smtClean="0"/>
              <a:t>“Fight or flight”: heart rate, blood pressure, etc.</a:t>
            </a:r>
          </a:p>
          <a:p>
            <a:r>
              <a:rPr lang="en-US" dirty="0" smtClean="0"/>
              <a:t>Medications: target alertness, attention; alter blood pressure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09298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Emotions: their role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58907558"/>
      </p:ext>
    </p:extLst>
  </p:cSld>
  <p:clrMapOvr>
    <a:masterClrMapping/>
  </p:clrMapOvr>
  <p:transition spd="slow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Arousal: motivation, pleasure, reward</a:t>
            </a:r>
          </a:p>
          <a:p>
            <a:r>
              <a:rPr lang="en-US" dirty="0" smtClean="0"/>
              <a:t>Apathy, </a:t>
            </a:r>
            <a:r>
              <a:rPr lang="en-US" dirty="0"/>
              <a:t>a</a:t>
            </a:r>
            <a:r>
              <a:rPr lang="en-US" dirty="0" smtClean="0"/>
              <a:t>nhedonia, parkinsonism</a:t>
            </a:r>
          </a:p>
          <a:p>
            <a:r>
              <a:rPr lang="en-US" dirty="0" smtClean="0"/>
              <a:t>Schizophrenia, mania, delusions, hallucinations</a:t>
            </a:r>
          </a:p>
          <a:p>
            <a:r>
              <a:rPr lang="en-US" dirty="0" smtClean="0"/>
              <a:t>Meds: anti-psychotics, mood stabilizers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6865"/>
      </p:ext>
    </p:extLst>
  </p:cSld>
  <p:clrMapOvr>
    <a:masterClrMapping/>
  </p:clrMapOvr>
  <p:transition spd="slow"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Cortisol</a:t>
            </a:r>
          </a:p>
          <a:p>
            <a:pPr lvl="1"/>
            <a:r>
              <a:rPr lang="en-US" dirty="0" smtClean="0"/>
              <a:t>Stress response, blood glucose, mood </a:t>
            </a:r>
          </a:p>
          <a:p>
            <a:r>
              <a:rPr lang="en-US" dirty="0" smtClean="0"/>
              <a:t>Estrogen</a:t>
            </a:r>
          </a:p>
          <a:p>
            <a:pPr lvl="1"/>
            <a:r>
              <a:rPr lang="en-US" dirty="0" smtClean="0"/>
              <a:t>Mood, neurotropic factor</a:t>
            </a:r>
          </a:p>
          <a:p>
            <a:r>
              <a:rPr lang="en-US" dirty="0" smtClean="0"/>
              <a:t>Progesterone</a:t>
            </a:r>
          </a:p>
          <a:p>
            <a:pPr lvl="1"/>
            <a:r>
              <a:rPr lang="en-US" dirty="0" smtClean="0"/>
              <a:t>Mood changes (mostly in women)</a:t>
            </a:r>
          </a:p>
          <a:p>
            <a:r>
              <a:rPr lang="en-US" dirty="0" smtClean="0"/>
              <a:t>Testosterone</a:t>
            </a:r>
          </a:p>
          <a:p>
            <a:pPr lvl="1"/>
            <a:r>
              <a:rPr lang="en-US" dirty="0" smtClean="0"/>
              <a:t>Aggression, dominance, ‘Type A’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15702"/>
      </p:ext>
    </p:extLst>
  </p:cSld>
  <p:clrMapOvr>
    <a:masterClrMapping/>
  </p:clrMapOvr>
  <p:transition spd="slow"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Modulate pain, reduce stress, bliss</a:t>
            </a:r>
          </a:p>
          <a:p>
            <a:r>
              <a:rPr lang="en-US" dirty="0" smtClean="0"/>
              <a:t>Suppress physical functionality: breathing, dependence</a:t>
            </a:r>
          </a:p>
          <a:p>
            <a:r>
              <a:rPr lang="en-US" dirty="0" smtClean="0"/>
              <a:t>Endogenous: “runners high”, cutting, BDSM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61670"/>
      </p:ext>
    </p:extLst>
  </p:cSld>
  <p:clrMapOvr>
    <a:masterClrMapping/>
  </p:clrMapOvr>
  <p:transition spd="slow"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Phenylethylamine (PEA)</a:t>
            </a:r>
          </a:p>
          <a:p>
            <a:pPr lvl="1"/>
            <a:r>
              <a:rPr lang="en-US" dirty="0" smtClean="0"/>
              <a:t>Amphetamine, found in chocolate, “love drug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Modulator of </a:t>
            </a:r>
            <a:r>
              <a:rPr lang="en-US" dirty="0" smtClean="0"/>
              <a:t>dopamine &amp; norepinephrine </a:t>
            </a:r>
            <a:endParaRPr lang="en-US" dirty="0" smtClean="0"/>
          </a:p>
          <a:p>
            <a:r>
              <a:rPr lang="en-US" dirty="0" smtClean="0"/>
              <a:t>Anandamide</a:t>
            </a:r>
          </a:p>
          <a:p>
            <a:pPr lvl="1"/>
            <a:r>
              <a:rPr lang="en-US" dirty="0" smtClean="0"/>
              <a:t>Binds &amp; activates same receptors as weed</a:t>
            </a:r>
          </a:p>
          <a:p>
            <a:pPr lvl="1"/>
            <a:r>
              <a:rPr lang="en-US" dirty="0" smtClean="0"/>
              <a:t>Mood, appetite, memory, pain perception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Oxytocin</a:t>
            </a:r>
          </a:p>
          <a:p>
            <a:pPr lvl="1"/>
            <a:r>
              <a:rPr lang="en-US" dirty="0" smtClean="0"/>
              <a:t>Bonding, emotional attachment, loyalty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8239"/>
      </p:ext>
    </p:extLst>
  </p:cSld>
  <p:clrMapOvr>
    <a:masterClrMapping/>
  </p:clrMapOvr>
  <p:transition spd="slow"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Oxytocin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Ability </a:t>
            </a:r>
            <a:r>
              <a:rPr lang="en-US" dirty="0"/>
              <a:t>to </a:t>
            </a:r>
            <a:r>
              <a:rPr lang="en-US" dirty="0" smtClean="0"/>
              <a:t>trust: same </a:t>
            </a:r>
            <a:r>
              <a:rPr lang="en-US" dirty="0"/>
              <a:t>brain circuits </a:t>
            </a:r>
            <a:r>
              <a:rPr lang="en-US" dirty="0" smtClean="0"/>
              <a:t>for love</a:t>
            </a:r>
            <a:r>
              <a:rPr lang="en-US" dirty="0"/>
              <a:t>, </a:t>
            </a:r>
            <a:r>
              <a:rPr lang="en-US" dirty="0" smtClean="0"/>
              <a:t>friendship, generosity</a:t>
            </a:r>
          </a:p>
          <a:p>
            <a:r>
              <a:rPr lang="en-US" dirty="0"/>
              <a:t>Physically released when hug lasts more than 10 </a:t>
            </a:r>
            <a:r>
              <a:rPr lang="en-US" dirty="0" smtClean="0"/>
              <a:t>seconds</a:t>
            </a:r>
          </a:p>
          <a:p>
            <a:r>
              <a:rPr lang="en-US" dirty="0" smtClean="0"/>
              <a:t>Released in </a:t>
            </a:r>
            <a:r>
              <a:rPr lang="en-US" dirty="0"/>
              <a:t>social situations where we trust and </a:t>
            </a:r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Trust: step-by-step </a:t>
            </a:r>
            <a:r>
              <a:rPr lang="en-US" dirty="0"/>
              <a:t>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Eye contact made; respond with smile</a:t>
            </a:r>
          </a:p>
          <a:p>
            <a:pPr lvl="1"/>
            <a:r>
              <a:rPr lang="en-US" dirty="0" smtClean="0"/>
              <a:t>Smile back; hold </a:t>
            </a:r>
            <a:r>
              <a:rPr lang="en-US" dirty="0"/>
              <a:t>out our </a:t>
            </a:r>
            <a:r>
              <a:rPr lang="en-US" dirty="0" smtClean="0"/>
              <a:t>hand</a:t>
            </a:r>
          </a:p>
          <a:p>
            <a:pPr lvl="1"/>
            <a:r>
              <a:rPr lang="en-US" dirty="0" smtClean="0"/>
              <a:t>We trade gestures </a:t>
            </a:r>
            <a:r>
              <a:rPr lang="en-US" dirty="0"/>
              <a:t>gestures, facial expressions and tones of </a:t>
            </a:r>
            <a:r>
              <a:rPr lang="en-US" dirty="0" smtClean="0"/>
              <a:t>voice: increase attunement (Mirror </a:t>
            </a:r>
            <a:r>
              <a:rPr lang="en-US" dirty="0"/>
              <a:t>neurons</a:t>
            </a:r>
            <a:r>
              <a:rPr lang="en-US" dirty="0" smtClean="0"/>
              <a:t>,  other structures)</a:t>
            </a:r>
          </a:p>
          <a:p>
            <a:r>
              <a:rPr lang="en-US" dirty="0" smtClean="0"/>
              <a:t>Each </a:t>
            </a:r>
            <a:r>
              <a:rPr lang="en-US" dirty="0"/>
              <a:t>tiny interaction builds trust by getting the oxytocin </a:t>
            </a:r>
            <a:r>
              <a:rPr lang="en-US" dirty="0" smtClean="0"/>
              <a:t>flowing</a:t>
            </a:r>
          </a:p>
          <a:p>
            <a:r>
              <a:rPr lang="en-US" dirty="0" smtClean="0"/>
              <a:t>Also </a:t>
            </a:r>
            <a:r>
              <a:rPr lang="en-US" dirty="0"/>
              <a:t>a signal that it's okay to trust a stranger</a:t>
            </a:r>
          </a:p>
          <a:p>
            <a:pPr lvl="1"/>
            <a:r>
              <a:rPr lang="en-US" dirty="0"/>
              <a:t>Whose actions resemble those of members of our tribe</a:t>
            </a:r>
          </a:p>
          <a:p>
            <a:pPr lvl="1"/>
            <a:r>
              <a:rPr lang="en-US" dirty="0"/>
              <a:t>Who’s like </a:t>
            </a:r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18656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Anthropology /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Emotions are an evolutionary response</a:t>
            </a:r>
          </a:p>
          <a:p>
            <a:r>
              <a:rPr lang="en-US" dirty="0" smtClean="0"/>
              <a:t>Means of social communication</a:t>
            </a:r>
          </a:p>
          <a:p>
            <a:r>
              <a:rPr lang="en-US" dirty="0" smtClean="0"/>
              <a:t>Critical to group survival</a:t>
            </a:r>
          </a:p>
          <a:p>
            <a:r>
              <a:rPr lang="en-US" dirty="0" smtClean="0"/>
              <a:t>Each emotion has a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212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Shame </a:t>
            </a:r>
          </a:p>
          <a:p>
            <a:pPr lvl="1"/>
            <a:r>
              <a:rPr lang="en-US" dirty="0" smtClean="0"/>
              <a:t>Conformity to group rules (social norms)</a:t>
            </a:r>
          </a:p>
          <a:p>
            <a:pPr lvl="1"/>
            <a:r>
              <a:rPr lang="en-US" dirty="0" smtClean="0"/>
              <a:t>Survival vs. straight white male dominance</a:t>
            </a:r>
          </a:p>
          <a:p>
            <a:r>
              <a:rPr lang="en-US" dirty="0" smtClean="0"/>
              <a:t>Love / joy</a:t>
            </a:r>
          </a:p>
          <a:p>
            <a:pPr lvl="1"/>
            <a:r>
              <a:rPr lang="en-US" dirty="0" smtClean="0"/>
              <a:t>Creates connections, interdependencies</a:t>
            </a:r>
          </a:p>
          <a:p>
            <a:r>
              <a:rPr lang="en-US" dirty="0" smtClean="0"/>
              <a:t>Fear</a:t>
            </a:r>
          </a:p>
          <a:p>
            <a:pPr lvl="1"/>
            <a:r>
              <a:rPr lang="en-US" dirty="0" smtClean="0"/>
              <a:t>Warn of danger, pay attention</a:t>
            </a:r>
          </a:p>
          <a:p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Be strong, defend /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60135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Self-Awareness: recognize feelings as they occur</a:t>
            </a:r>
          </a:p>
          <a:p>
            <a:r>
              <a:rPr lang="en-US" dirty="0" smtClean="0"/>
              <a:t>Managing emotions: appropriate reactions; modulate negative affect</a:t>
            </a:r>
          </a:p>
          <a:p>
            <a:r>
              <a:rPr lang="en-US" dirty="0" smtClean="0"/>
              <a:t>Self-Motivation</a:t>
            </a:r>
          </a:p>
          <a:p>
            <a:pPr lvl="1"/>
            <a:r>
              <a:rPr lang="en-US" dirty="0" smtClean="0"/>
              <a:t>focus on a goal, emotional self-control; deferred gratification; controlling impulsivity</a:t>
            </a:r>
          </a:p>
          <a:p>
            <a:r>
              <a:rPr lang="en-US" dirty="0" smtClean="0"/>
              <a:t>Recognizing emotions in others: empathy</a:t>
            </a:r>
          </a:p>
          <a:p>
            <a:r>
              <a:rPr lang="en-US" dirty="0" smtClean="0"/>
              <a:t>Relationships: skill in navigating others’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13244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09455208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1982</Words>
  <Application>Microsoft Office PowerPoint</Application>
  <PresentationFormat>On-screen Show (4:3)</PresentationFormat>
  <Paragraphs>406</Paragraphs>
  <Slides>54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Training</vt:lpstr>
      <vt:lpstr>Coming Out as Kinky GearUp 2015</vt:lpstr>
      <vt:lpstr>Agenda</vt:lpstr>
      <vt:lpstr>Mindfulness</vt:lpstr>
      <vt:lpstr>Many styles</vt:lpstr>
      <vt:lpstr>Emotions: their role</vt:lpstr>
      <vt:lpstr>Anthropology / Sociology</vt:lpstr>
      <vt:lpstr>Emotions</vt:lpstr>
      <vt:lpstr>Emotional Intelligence</vt:lpstr>
      <vt:lpstr>Happiness</vt:lpstr>
      <vt:lpstr>What is Happiness</vt:lpstr>
      <vt:lpstr>Happiness: common threads</vt:lpstr>
      <vt:lpstr>Identity</vt:lpstr>
      <vt:lpstr>Cultural biases</vt:lpstr>
      <vt:lpstr>Four Take Home Messages</vt:lpstr>
      <vt:lpstr>Aspects of Identity</vt:lpstr>
      <vt:lpstr>Groups</vt:lpstr>
      <vt:lpstr>Identity in groups</vt:lpstr>
      <vt:lpstr>Group &amp; Identity</vt:lpstr>
      <vt:lpstr>Belonging / Tribe</vt:lpstr>
      <vt:lpstr>Brain: Mirror Neuron Systems</vt:lpstr>
      <vt:lpstr>Brain: Social Engagement System</vt:lpstr>
      <vt:lpstr>Engagement in Community</vt:lpstr>
      <vt:lpstr>Neurochemicals</vt:lpstr>
      <vt:lpstr>Kink / Leather / BDSM</vt:lpstr>
      <vt:lpstr>Kinky Brains</vt:lpstr>
      <vt:lpstr>Coming Out</vt:lpstr>
      <vt:lpstr>Gay / Bi / Trans Coming Out</vt:lpstr>
      <vt:lpstr>Generational Considerations The times, they are a’changing </vt:lpstr>
      <vt:lpstr>Reasons to Come Out (or Not)</vt:lpstr>
      <vt:lpstr>Being Seen - Deeply</vt:lpstr>
      <vt:lpstr>Kinky &amp; Happy </vt:lpstr>
      <vt:lpstr>Kinky Community</vt:lpstr>
      <vt:lpstr>Coming Out Specific desires / preferences / roles   </vt:lpstr>
      <vt:lpstr>Coming Out about Fetishes</vt:lpstr>
      <vt:lpstr>Coming Out about Limits</vt:lpstr>
      <vt:lpstr>Coming Out about Quirks</vt:lpstr>
      <vt:lpstr>Exercise</vt:lpstr>
      <vt:lpstr>Silent Gaze</vt:lpstr>
      <vt:lpstr>Come Out</vt:lpstr>
      <vt:lpstr>Summary</vt:lpstr>
      <vt:lpstr>Questions?</vt:lpstr>
      <vt:lpstr>Thank You!</vt:lpstr>
      <vt:lpstr>Brain &amp; neurobiology</vt:lpstr>
      <vt:lpstr>Attachment System</vt:lpstr>
      <vt:lpstr>Social Neural Plasticity</vt:lpstr>
      <vt:lpstr>Limbic System</vt:lpstr>
      <vt:lpstr>Brain influences</vt:lpstr>
      <vt:lpstr>Serotonin</vt:lpstr>
      <vt:lpstr>Norepinephine</vt:lpstr>
      <vt:lpstr>Dopamine</vt:lpstr>
      <vt:lpstr>Neurosteroids</vt:lpstr>
      <vt:lpstr>Opiates</vt:lpstr>
      <vt:lpstr>Other Factors</vt:lpstr>
      <vt:lpstr>Oxytocin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2015-07-06T02:51:39Z</dcterms:created>
  <dcterms:modified xsi:type="dcterms:W3CDTF">2015-07-09T05:53:49Z</dcterms:modified>
</cp:coreProperties>
</file>